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2" r:id="rId3"/>
    <p:sldId id="273" r:id="rId4"/>
    <p:sldId id="274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6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90505-9BF4-4A73-BEE9-450082CE2B36}" type="datetimeFigureOut">
              <a:rPr lang="nl-NL" smtClean="0"/>
              <a:pPr/>
              <a:t>15-6-2015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5E6C7-7897-48D7-AD38-EA4C5F41817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Welkom</a:t>
            </a:r>
            <a:endParaRPr lang="nl-NL" b="1" dirty="0"/>
          </a:p>
        </p:txBody>
      </p:sp>
      <p:pic>
        <p:nvPicPr>
          <p:cNvPr id="4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527" y="1600200"/>
            <a:ext cx="678894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nl-NL" b="1" dirty="0" smtClean="0"/>
              <a:t>nieuwe kansen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nl-NL" dirty="0" smtClean="0"/>
              <a:t>Uitbreiden loods tot 15 x 40 meter</a:t>
            </a:r>
          </a:p>
          <a:p>
            <a:r>
              <a:rPr lang="nl-NL" dirty="0" smtClean="0"/>
              <a:t>Extra magazijnruimte met verdiepingsvloer</a:t>
            </a:r>
          </a:p>
          <a:p>
            <a:r>
              <a:rPr lang="nl-NL" dirty="0" smtClean="0"/>
              <a:t>Magazijnstellingen</a:t>
            </a:r>
          </a:p>
          <a:p>
            <a:r>
              <a:rPr lang="nl-NL" dirty="0" smtClean="0"/>
              <a:t>Straatwerk in en om de loods binnen budget</a:t>
            </a:r>
          </a:p>
          <a:p>
            <a:r>
              <a:rPr lang="nl-NL" dirty="0" smtClean="0"/>
              <a:t>Grondwerk binnen het budget</a:t>
            </a:r>
          </a:p>
          <a:p>
            <a:r>
              <a:rPr lang="nl-NL" dirty="0" smtClean="0"/>
              <a:t>Nieuw hekwerk bij museum en loods</a:t>
            </a:r>
          </a:p>
          <a:p>
            <a:r>
              <a:rPr lang="nl-NL" dirty="0" smtClean="0"/>
              <a:t>32 houten deuren, duurzaamheidklasse 1</a:t>
            </a:r>
          </a:p>
          <a:p>
            <a:r>
              <a:rPr lang="nl-NL" dirty="0" smtClean="0"/>
              <a:t>Zonnepanelen over volle breedte loods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2350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32 deuren van 3.20x120 m.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Deuren met </a:t>
            </a:r>
            <a:r>
              <a:rPr lang="nl-NL" dirty="0" err="1" smtClean="0"/>
              <a:t>duurzaamheidsklasse</a:t>
            </a:r>
            <a:r>
              <a:rPr lang="nl-NL" dirty="0" smtClean="0"/>
              <a:t> 1</a:t>
            </a:r>
          </a:p>
          <a:p>
            <a:pPr>
              <a:buNone/>
            </a:pPr>
            <a:r>
              <a:rPr lang="nl-NL" dirty="0" smtClean="0"/>
              <a:t>Alternatief van </a:t>
            </a:r>
            <a:r>
              <a:rPr lang="nl-NL" dirty="0" err="1" smtClean="0"/>
              <a:t>Bekman</a:t>
            </a:r>
            <a:r>
              <a:rPr lang="nl-NL" dirty="0" smtClean="0"/>
              <a:t>: </a:t>
            </a:r>
            <a:r>
              <a:rPr lang="nl-NL" dirty="0" err="1" smtClean="0"/>
              <a:t>Nobelwood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Dennenhout gemodificeerd met </a:t>
            </a:r>
            <a:r>
              <a:rPr lang="nl-NL" dirty="0" err="1" smtClean="0"/>
              <a:t>biopolymeren</a:t>
            </a:r>
            <a:r>
              <a:rPr lang="nl-NL" dirty="0" smtClean="0"/>
              <a:t> van afvalbiomassa van rietsuikerstengels</a:t>
            </a:r>
          </a:p>
          <a:p>
            <a:pPr>
              <a:buNone/>
            </a:pPr>
            <a:r>
              <a:rPr lang="nl-NL" dirty="0" smtClean="0"/>
              <a:t>100% biologisch en voldoet aan </a:t>
            </a:r>
            <a:r>
              <a:rPr lang="nl-NL" dirty="0" err="1" smtClean="0"/>
              <a:t>duurzaamheidsklasse</a:t>
            </a:r>
            <a:r>
              <a:rPr lang="nl-NL" dirty="0" smtClean="0"/>
              <a:t> 1</a:t>
            </a: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Duurder ??????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Onze aanbestedingscriteria:</a:t>
            </a:r>
          </a:p>
          <a:p>
            <a:pPr>
              <a:buFontTx/>
              <a:buChar char="-"/>
            </a:pPr>
            <a:r>
              <a:rPr lang="nl-NL" dirty="0" smtClean="0"/>
              <a:t>Bedrijf/personeel uit de omgeving</a:t>
            </a:r>
          </a:p>
          <a:p>
            <a:pPr>
              <a:buFontTx/>
              <a:buChar char="-"/>
            </a:pPr>
            <a:r>
              <a:rPr lang="nl-NL" dirty="0" smtClean="0"/>
              <a:t>Goede advisering / meedenken</a:t>
            </a:r>
          </a:p>
          <a:p>
            <a:pPr>
              <a:buFontTx/>
              <a:buChar char="-"/>
            </a:pPr>
            <a:r>
              <a:rPr lang="nl-NL" dirty="0" smtClean="0"/>
              <a:t>Prijs</a:t>
            </a:r>
          </a:p>
          <a:p>
            <a:pPr>
              <a:buNone/>
            </a:pPr>
            <a:r>
              <a:rPr lang="nl-NL" dirty="0" smtClean="0"/>
              <a:t>leidden tot offertes ………</a:t>
            </a:r>
          </a:p>
          <a:p>
            <a:pPr>
              <a:buFontTx/>
              <a:buChar char="-"/>
            </a:pPr>
            <a:r>
              <a:rPr lang="nl-NL" dirty="0" smtClean="0"/>
              <a:t>Dikwijls niet op tijd</a:t>
            </a:r>
          </a:p>
          <a:p>
            <a:pPr>
              <a:buFontTx/>
              <a:buChar char="-"/>
            </a:pPr>
            <a:r>
              <a:rPr lang="nl-NL" dirty="0" smtClean="0"/>
              <a:t>Volledig gericht op prijs, niet gedacht vanuit de klant, maar vanuit gewoonte van de aanbieder</a:t>
            </a:r>
          </a:p>
          <a:p>
            <a:pPr>
              <a:buFontTx/>
              <a:buChar char="-"/>
            </a:pPr>
            <a:r>
              <a:rPr lang="nl-NL" dirty="0" smtClean="0"/>
              <a:t>Advisering / meedenken: meestal nihil</a:t>
            </a:r>
          </a:p>
          <a:p>
            <a:pPr>
              <a:buFontTx/>
              <a:buChar char="-"/>
            </a:pP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2350" y="5445224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 smtClean="0"/>
              <a:t>We kozen voor 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nl-NL" dirty="0" smtClean="0"/>
              <a:t>Heiwerk Van Dieren (donateur)</a:t>
            </a:r>
          </a:p>
          <a:p>
            <a:pPr>
              <a:buFontTx/>
              <a:buChar char="-"/>
            </a:pPr>
            <a:r>
              <a:rPr lang="nl-NL" dirty="0" smtClean="0"/>
              <a:t>Fundering en staalconstructie: v.d. Most</a:t>
            </a:r>
          </a:p>
          <a:p>
            <a:pPr>
              <a:buFontTx/>
              <a:buChar char="-"/>
            </a:pPr>
            <a:r>
              <a:rPr lang="nl-NL" dirty="0" smtClean="0"/>
              <a:t>Deuren: </a:t>
            </a:r>
            <a:r>
              <a:rPr lang="nl-NL" dirty="0" err="1" smtClean="0"/>
              <a:t>Bekman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Straatwerk: </a:t>
            </a:r>
            <a:r>
              <a:rPr lang="nl-NL" dirty="0" err="1" smtClean="0"/>
              <a:t>Vinke</a:t>
            </a:r>
            <a:r>
              <a:rPr lang="nl-NL" dirty="0" smtClean="0"/>
              <a:t> Bestratingen, </a:t>
            </a:r>
            <a:r>
              <a:rPr lang="nl-NL" dirty="0" err="1" smtClean="0"/>
              <a:t>Schoonebeek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Grondwerk: Erik Oost,Erica: groen, grond en </a:t>
            </a:r>
            <a:r>
              <a:rPr lang="nl-NL" dirty="0" err="1" smtClean="0"/>
              <a:t>infra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Zonnepanelen: Vriend Duurzaam</a:t>
            </a:r>
          </a:p>
          <a:p>
            <a:pPr>
              <a:buNone/>
            </a:pPr>
            <a:r>
              <a:rPr lang="nl-NL" dirty="0" smtClean="0"/>
              <a:t>Niet de goedkoopste, voor ons </a:t>
            </a:r>
          </a:p>
          <a:p>
            <a:pPr>
              <a:buNone/>
            </a:pPr>
            <a:r>
              <a:rPr lang="nl-NL" dirty="0" smtClean="0"/>
              <a:t>wel de beste meedenkers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Zonnepanelen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Vraag: </a:t>
            </a:r>
          </a:p>
          <a:p>
            <a:pPr>
              <a:buFontTx/>
              <a:buChar char="-"/>
            </a:pPr>
            <a:r>
              <a:rPr lang="nl-NL" dirty="0" smtClean="0"/>
              <a:t>wat kunnen we maximaal produceren ?</a:t>
            </a:r>
          </a:p>
          <a:p>
            <a:pPr>
              <a:buFontTx/>
              <a:buChar char="-"/>
            </a:pPr>
            <a:r>
              <a:rPr lang="nl-NL" dirty="0" smtClean="0"/>
              <a:t>Wat adviseert u ons ? </a:t>
            </a:r>
          </a:p>
          <a:p>
            <a:pPr>
              <a:buFontTx/>
              <a:buChar char="-"/>
            </a:pPr>
            <a:r>
              <a:rPr lang="nl-NL" dirty="0" smtClean="0"/>
              <a:t>wat is de investering ?</a:t>
            </a:r>
          </a:p>
          <a:p>
            <a:pPr>
              <a:buNone/>
            </a:pPr>
            <a:r>
              <a:rPr lang="nl-NL" dirty="0" smtClean="0"/>
              <a:t>Toenmalig verbruik 30.000 kWh. </a:t>
            </a:r>
          </a:p>
          <a:p>
            <a:pPr>
              <a:buNone/>
            </a:pPr>
            <a:r>
              <a:rPr lang="nl-NL" dirty="0" smtClean="0"/>
              <a:t>4 aanbieders gingen uit van ons verbruik en van de kabeldikte.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2350" y="5445224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Nieuwe poging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De zon schijnt niet altijd ……….</a:t>
            </a:r>
          </a:p>
          <a:p>
            <a:pPr>
              <a:buNone/>
            </a:pPr>
            <a:r>
              <a:rPr lang="nl-NL" dirty="0" smtClean="0"/>
              <a:t>Productie zo vaak mogelijk maximaal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Daarom: dak vol </a:t>
            </a:r>
          </a:p>
          <a:p>
            <a:pPr>
              <a:buNone/>
            </a:pPr>
            <a:r>
              <a:rPr lang="nl-NL" dirty="0" smtClean="0"/>
              <a:t>Begrenzer voor ‘overproductie’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Resultaat: 	3 nieuwe offertes </a:t>
            </a:r>
          </a:p>
          <a:p>
            <a:pPr>
              <a:buNone/>
            </a:pPr>
            <a:r>
              <a:rPr lang="nl-NL" dirty="0" smtClean="0"/>
              <a:t>			van 130 naar 200 panelen</a:t>
            </a: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Vriend Duurzaam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nl-NL" dirty="0" smtClean="0"/>
              <a:t>Als enige vooraf langs geweest</a:t>
            </a:r>
          </a:p>
          <a:p>
            <a:r>
              <a:rPr lang="nl-NL" dirty="0" smtClean="0"/>
              <a:t>Goede advisering</a:t>
            </a:r>
          </a:p>
          <a:p>
            <a:r>
              <a:rPr lang="nl-NL" dirty="0" smtClean="0"/>
              <a:t>Gitzwarte panelen (levert minder, kost meer)</a:t>
            </a:r>
          </a:p>
          <a:p>
            <a:r>
              <a:rPr lang="nl-NL" dirty="0" smtClean="0"/>
              <a:t>De opbrengst per paneel is gegarandeerd en verzekerd! (incl. productieverlies)</a:t>
            </a:r>
          </a:p>
          <a:p>
            <a:r>
              <a:rPr lang="nl-NL" dirty="0" err="1" smtClean="0"/>
              <a:t>Slideshow</a:t>
            </a:r>
            <a:r>
              <a:rPr lang="nl-NL" dirty="0" smtClean="0"/>
              <a:t>: ‘bewegend’ beeld</a:t>
            </a:r>
          </a:p>
          <a:p>
            <a:r>
              <a:rPr lang="nl-NL" dirty="0" err="1" smtClean="0"/>
              <a:t>Leerlingplaatsen</a:t>
            </a:r>
            <a:r>
              <a:rPr lang="nl-NL" dirty="0" smtClean="0"/>
              <a:t> voor aanleg verlichting</a:t>
            </a: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Wat het kost en oplevert …………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Investering  € 65.000,--</a:t>
            </a:r>
          </a:p>
          <a:p>
            <a:pPr>
              <a:buNone/>
            </a:pPr>
            <a:r>
              <a:rPr lang="nl-NL" dirty="0" smtClean="0"/>
              <a:t>Voor 176 panelen 44 </a:t>
            </a:r>
            <a:r>
              <a:rPr lang="nl-NL" dirty="0" err="1" smtClean="0"/>
              <a:t>kWp</a:t>
            </a:r>
            <a:r>
              <a:rPr lang="nl-NL" dirty="0" smtClean="0"/>
              <a:t> =  ongeveer 37.400 kWh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err="1" smtClean="0"/>
              <a:t>Terugleververgoeding</a:t>
            </a:r>
            <a:r>
              <a:rPr lang="nl-NL" dirty="0" smtClean="0"/>
              <a:t> 5.509x0,092= € 506,83</a:t>
            </a:r>
          </a:p>
          <a:p>
            <a:pPr>
              <a:buNone/>
            </a:pPr>
            <a:r>
              <a:rPr lang="nl-NL" dirty="0" smtClean="0"/>
              <a:t>In bijna 6 maanden. En verbruik voor niets!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1115616" y="2780928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periode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Verbruik kWh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teruglevering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saldo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1-11/1-1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958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1.757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aseline="0" dirty="0" smtClean="0"/>
                        <a:t>  799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1-   1/1-3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1.012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2.152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1.140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1-   3/14-4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   494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4.064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3.570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totaal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5.509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Daar doen we het niet alleen voor…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b="1" dirty="0" smtClean="0"/>
              <a:t>Imago</a:t>
            </a:r>
          </a:p>
          <a:p>
            <a:r>
              <a:rPr lang="nl-NL" dirty="0" smtClean="0"/>
              <a:t>Diesellocomotieven uit de jaren 1930-1970 vervuilen het milieu</a:t>
            </a:r>
          </a:p>
          <a:p>
            <a:r>
              <a:rPr lang="nl-NL" dirty="0" smtClean="0"/>
              <a:t>Zonnepanelen compenseren de vervuiling</a:t>
            </a:r>
          </a:p>
          <a:p>
            <a:pPr>
              <a:buNone/>
            </a:pPr>
            <a:r>
              <a:rPr lang="nl-NL" b="1" dirty="0" smtClean="0"/>
              <a:t>Alternatieve energiebron:</a:t>
            </a:r>
          </a:p>
          <a:p>
            <a:pPr>
              <a:buNone/>
            </a:pPr>
            <a:r>
              <a:rPr lang="nl-NL" dirty="0" smtClean="0"/>
              <a:t>Verwarming op propaangas à € 0,86 per liter</a:t>
            </a:r>
          </a:p>
          <a:p>
            <a:pPr>
              <a:buNone/>
            </a:pPr>
            <a:r>
              <a:rPr lang="nl-NL" dirty="0" smtClean="0"/>
              <a:t>kosten jaarlijks ruim € 3.000,--</a:t>
            </a:r>
          </a:p>
          <a:p>
            <a:pPr>
              <a:buNone/>
            </a:pPr>
            <a:r>
              <a:rPr lang="nl-NL" dirty="0" smtClean="0"/>
              <a:t>Alternatief: elektrisch (voor)verwarmen.</a:t>
            </a:r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Conclusie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nl-NL" dirty="0" smtClean="0"/>
              <a:t>Het Smalspoormuseum draait zonder exploitatiesubsidie.</a:t>
            </a:r>
          </a:p>
          <a:p>
            <a:pPr>
              <a:buNone/>
            </a:pPr>
            <a:r>
              <a:rPr lang="nl-NL" dirty="0" smtClean="0"/>
              <a:t>De zonnepanelen leiden tot</a:t>
            </a:r>
          </a:p>
          <a:p>
            <a:r>
              <a:rPr lang="nl-NL" dirty="0" smtClean="0"/>
              <a:t>besparing op elektriciteit, ongeveer € 4.000 p.j.</a:t>
            </a:r>
          </a:p>
          <a:p>
            <a:r>
              <a:rPr lang="nl-NL" dirty="0" smtClean="0"/>
              <a:t>besparing op gas € 2.000</a:t>
            </a:r>
          </a:p>
          <a:p>
            <a:r>
              <a:rPr lang="nl-NL" dirty="0" smtClean="0"/>
              <a:t>Compensatie CO2: goed voor het imago</a:t>
            </a:r>
          </a:p>
          <a:p>
            <a:pPr>
              <a:buNone/>
            </a:pPr>
            <a:r>
              <a:rPr lang="nl-NL" dirty="0" smtClean="0"/>
              <a:t>Investering: € 65.000,--</a:t>
            </a:r>
          </a:p>
          <a:p>
            <a:pPr>
              <a:buNone/>
            </a:pPr>
            <a:r>
              <a:rPr lang="nl-NL" dirty="0" smtClean="0"/>
              <a:t>Kosten ………………………….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Industrieel Smalspoor Museum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NL" dirty="0" smtClean="0"/>
              <a:t>Vertelt het verhaal van smalspoor: de historie, de ontwikkeling en het belang voor de industriële revolutie en de (weder)opbouw van Nederland.</a:t>
            </a:r>
          </a:p>
          <a:p>
            <a:pPr>
              <a:buNone/>
            </a:pPr>
            <a:r>
              <a:rPr lang="nl-NL" dirty="0" smtClean="0"/>
              <a:t>Voert rondritten uit en rondleiding door de </a:t>
            </a:r>
            <a:r>
              <a:rPr lang="nl-NL" dirty="0" err="1" smtClean="0"/>
              <a:t>Fijnfabriek</a:t>
            </a:r>
            <a:r>
              <a:rPr lang="nl-NL" dirty="0" smtClean="0"/>
              <a:t> en vertelt over het ontstaan van het 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dirty="0" err="1" smtClean="0"/>
              <a:t>Amsterdamsche</a:t>
            </a:r>
            <a:r>
              <a:rPr lang="nl-NL" dirty="0" smtClean="0"/>
              <a:t> Veld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Rijdt op voormalig </a:t>
            </a:r>
            <a:r>
              <a:rPr lang="nl-NL" dirty="0" err="1" smtClean="0"/>
              <a:t>Griendtsveen</a:t>
            </a:r>
            <a:r>
              <a:rPr lang="nl-NL" dirty="0" smtClean="0"/>
              <a:t> traject en nieuw aangelegd traject. Totaal: 6-8 km. spoor.</a:t>
            </a:r>
          </a:p>
          <a:p>
            <a:pPr>
              <a:buNone/>
            </a:pPr>
            <a:r>
              <a:rPr lang="nl-NL" dirty="0" smtClean="0"/>
              <a:t>Rijdt op 700 en 900 mm spoorwijdte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1029" name="Picture 5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Tot slot …………………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Mazzel door subsidie ? </a:t>
            </a:r>
          </a:p>
          <a:p>
            <a:pPr>
              <a:buFontTx/>
              <a:buChar char="-"/>
            </a:pPr>
            <a:r>
              <a:rPr lang="nl-NL" dirty="0" smtClean="0"/>
              <a:t>We hebben zelf de regie gehouden</a:t>
            </a:r>
          </a:p>
          <a:p>
            <a:pPr>
              <a:buFontTx/>
              <a:buChar char="-"/>
            </a:pPr>
            <a:r>
              <a:rPr lang="nl-NL" dirty="0" smtClean="0"/>
              <a:t>Aannemers geprikkeld om met ideeën te komen </a:t>
            </a:r>
          </a:p>
          <a:p>
            <a:pPr>
              <a:buFontTx/>
              <a:buChar char="-"/>
            </a:pPr>
            <a:r>
              <a:rPr lang="nl-NL" dirty="0" smtClean="0"/>
              <a:t>Van het begin af aan: zonnepanelen gezien als onderdeel van het gebouw </a:t>
            </a:r>
          </a:p>
          <a:p>
            <a:pPr>
              <a:buNone/>
            </a:pPr>
            <a:r>
              <a:rPr lang="nl-NL" dirty="0" smtClean="0"/>
              <a:t>Kortom: we hebben kansen gezien en die weten te realiseren, samen met subsidiegevers en aannemers.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De catering wordt verzorgd door …</a:t>
            </a:r>
            <a:endParaRPr lang="nl-NL" b="1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leerlingen van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smtClean="0"/>
              <a:t>Daar kun je mee samenwerken!  </a:t>
            </a:r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8" name="Picture 2" descr="C:\Users\gebruiker\Pictures\Nieuw-header-PRO-Emmen-2014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420888"/>
            <a:ext cx="5588167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Industrieel Smalspoor Museum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Bestaat 31 jaar</a:t>
            </a:r>
          </a:p>
          <a:p>
            <a:r>
              <a:rPr lang="nl-NL" dirty="0" smtClean="0"/>
              <a:t>Zo’n 100 locomotieven 1930-1970</a:t>
            </a:r>
          </a:p>
          <a:p>
            <a:r>
              <a:rPr lang="nl-NL" dirty="0" smtClean="0"/>
              <a:t>Heel veel wagons</a:t>
            </a:r>
          </a:p>
          <a:p>
            <a:r>
              <a:rPr lang="nl-NL" dirty="0" smtClean="0"/>
              <a:t>Museumgebouw sinds 2005 met werkplaats</a:t>
            </a:r>
          </a:p>
          <a:p>
            <a:r>
              <a:rPr lang="nl-NL" dirty="0" smtClean="0"/>
              <a:t>Vrijwilligersorganisatie</a:t>
            </a:r>
          </a:p>
          <a:p>
            <a:r>
              <a:rPr lang="nl-NL" dirty="0" smtClean="0"/>
              <a:t>Werkt zonder exploitatiesubsidie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2050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301208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Bedrijfsbezoek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Ruimte voor vergaderingen, trainingen en personeelsbijeenkomsten</a:t>
            </a:r>
          </a:p>
          <a:p>
            <a:r>
              <a:rPr lang="nl-NL" dirty="0" smtClean="0"/>
              <a:t>Op maat gemaakte arrangementen inclusief lunch, eventueel BBQ en altijd een rondrit.</a:t>
            </a:r>
          </a:p>
          <a:p>
            <a:r>
              <a:rPr lang="nl-NL" dirty="0" smtClean="0"/>
              <a:t>Uitleg over het ontstaan van dit gebied</a:t>
            </a:r>
          </a:p>
          <a:p>
            <a:r>
              <a:rPr lang="nl-NL" dirty="0" smtClean="0"/>
              <a:t>Technische uitleg over restauraties</a:t>
            </a:r>
          </a:p>
          <a:p>
            <a:r>
              <a:rPr lang="nl-NL" dirty="0" smtClean="0"/>
              <a:t>Voor onderwijs: stageplaatsen en projecten</a:t>
            </a:r>
          </a:p>
          <a:p>
            <a:endParaRPr lang="nl-NL" dirty="0"/>
          </a:p>
        </p:txBody>
      </p:sp>
      <p:pic>
        <p:nvPicPr>
          <p:cNvPr id="307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smtClean="0"/>
              <a:t>Zonnepanelen voor diesellocomotieven</a:t>
            </a:r>
            <a:endParaRPr lang="nl-NL" b="1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Aanleiding</a:t>
            </a:r>
            <a:endParaRPr lang="nl-NL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nl-NL" dirty="0" smtClean="0"/>
              <a:t>Ontwikkelingen bij </a:t>
            </a:r>
            <a:r>
              <a:rPr lang="nl-NL" dirty="0" err="1" smtClean="0"/>
              <a:t>Griendtsveen</a:t>
            </a:r>
            <a:endParaRPr lang="nl-NL" dirty="0" smtClean="0"/>
          </a:p>
          <a:p>
            <a:r>
              <a:rPr lang="nl-NL" dirty="0" smtClean="0"/>
              <a:t>Noodzaak tot bouw locomotievenloods</a:t>
            </a:r>
          </a:p>
          <a:p>
            <a:r>
              <a:rPr lang="nl-NL" dirty="0" smtClean="0"/>
              <a:t>Wens tot kwaliteitsverbetering</a:t>
            </a:r>
          </a:p>
          <a:p>
            <a:r>
              <a:rPr lang="nl-NL" dirty="0" smtClean="0"/>
              <a:t>Aanleg spoor rond Waterakkers</a:t>
            </a:r>
          </a:p>
          <a:p>
            <a:r>
              <a:rPr lang="nl-NL" dirty="0" smtClean="0"/>
              <a:t>Nieuwe medewerkers: nieuwe ideeën ……….</a:t>
            </a:r>
          </a:p>
          <a:p>
            <a:pPr>
              <a:buNone/>
            </a:pPr>
            <a:r>
              <a:rPr lang="nl-NL" dirty="0" smtClean="0"/>
              <a:t>		- zelf regie voeren</a:t>
            </a:r>
          </a:p>
          <a:p>
            <a:pPr>
              <a:buNone/>
            </a:pPr>
            <a:r>
              <a:rPr lang="nl-NL" dirty="0" smtClean="0"/>
              <a:t>		- zonnepanelen op het dak </a:t>
            </a:r>
          </a:p>
          <a:p>
            <a:pPr>
              <a:buNone/>
            </a:pPr>
            <a:r>
              <a:rPr lang="nl-NL" dirty="0" smtClean="0"/>
              <a:t>		- dak omdraaien</a:t>
            </a:r>
            <a:endParaRPr lang="nl-NL" dirty="0"/>
          </a:p>
        </p:txBody>
      </p:sp>
      <p:pic>
        <p:nvPicPr>
          <p:cNvPr id="6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/>
          <a:lstStyle/>
          <a:p>
            <a:r>
              <a:rPr lang="nl-NL" b="1" dirty="0" smtClean="0"/>
              <a:t>Kwaliteit op het spoor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Bouw locomotievenloods &gt; 10x30 m.</a:t>
            </a:r>
            <a:r>
              <a:rPr lang="nl-NL" dirty="0"/>
              <a:t>	</a:t>
            </a:r>
            <a:r>
              <a:rPr lang="nl-NL" dirty="0" smtClean="0"/>
              <a:t>	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   exclusief  aanvullend grondwerk en straatwerk</a:t>
            </a:r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   en met zonnepanelen als sluitpost begroting</a:t>
            </a:r>
          </a:p>
          <a:p>
            <a:r>
              <a:rPr lang="nl-NL" dirty="0" smtClean="0"/>
              <a:t>Bouw rijtuigenloods	&gt; 2 sporen, lang 50 meter</a:t>
            </a:r>
          </a:p>
          <a:p>
            <a:r>
              <a:rPr lang="nl-NL" dirty="0" smtClean="0"/>
              <a:t>Training vrijwillige medewerkers</a:t>
            </a:r>
          </a:p>
          <a:p>
            <a:r>
              <a:rPr lang="nl-NL" dirty="0" smtClean="0"/>
              <a:t>Aanleg spoor rond Waterakkers</a:t>
            </a:r>
          </a:p>
          <a:p>
            <a:r>
              <a:rPr lang="nl-NL" dirty="0" smtClean="0"/>
              <a:t>Betere informatievoorziening &gt; 20 infopanelen</a:t>
            </a:r>
          </a:p>
          <a:p>
            <a:r>
              <a:rPr lang="nl-NL" dirty="0" smtClean="0"/>
              <a:t>Verbetering historisch tracé</a:t>
            </a:r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Begroting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/>
              <a:t>Totale projectkosten € 400.000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waarvan € 240.000 voor locomotievenloods</a:t>
            </a:r>
          </a:p>
          <a:p>
            <a:pPr>
              <a:buNone/>
            </a:pPr>
            <a:r>
              <a:rPr lang="nl-NL" dirty="0" smtClean="0"/>
              <a:t>Financiering</a:t>
            </a:r>
          </a:p>
          <a:p>
            <a:pPr>
              <a:buFontTx/>
              <a:buChar char="-"/>
            </a:pPr>
            <a:r>
              <a:rPr lang="nl-NL" dirty="0" smtClean="0"/>
              <a:t>Europa (LEADER) 	€ 193.000		47 %</a:t>
            </a:r>
          </a:p>
          <a:p>
            <a:pPr>
              <a:buFontTx/>
              <a:buChar char="-"/>
            </a:pPr>
            <a:r>
              <a:rPr lang="nl-NL" dirty="0" smtClean="0"/>
              <a:t>Gemeente		€    45.000		11 %</a:t>
            </a:r>
          </a:p>
          <a:p>
            <a:pPr>
              <a:buFontTx/>
              <a:buChar char="-"/>
            </a:pPr>
            <a:r>
              <a:rPr lang="nl-NL" dirty="0" err="1" smtClean="0"/>
              <a:t>Griendtsveen</a:t>
            </a:r>
            <a:r>
              <a:rPr lang="nl-NL" dirty="0" smtClean="0"/>
              <a:t>		€    60.000		15 %</a:t>
            </a:r>
          </a:p>
          <a:p>
            <a:pPr>
              <a:buFontTx/>
              <a:buChar char="-"/>
            </a:pPr>
            <a:r>
              <a:rPr lang="nl-NL" dirty="0" smtClean="0"/>
              <a:t>Museum			€  110.000		27 %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waarvan € 40.000 geld, € 70.000 uren uren.</a:t>
            </a:r>
            <a:endParaRPr lang="nl-NL" dirty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Eenvoud en eigen regie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Vereenvoudiging van het ontwerp</a:t>
            </a:r>
          </a:p>
          <a:p>
            <a:r>
              <a:rPr lang="nl-NL" dirty="0" smtClean="0"/>
              <a:t>Uitvoering in eigen regie </a:t>
            </a:r>
          </a:p>
          <a:p>
            <a:r>
              <a:rPr lang="nl-NL" dirty="0" smtClean="0"/>
              <a:t>Aanbesteden en gunnen per onderdeel</a:t>
            </a:r>
          </a:p>
          <a:p>
            <a:pPr>
              <a:buNone/>
            </a:pPr>
            <a:r>
              <a:rPr lang="nl-NL" dirty="0" smtClean="0"/>
              <a:t>leidde tot ……..</a:t>
            </a:r>
          </a:p>
          <a:p>
            <a:pPr>
              <a:buNone/>
            </a:pPr>
            <a:endParaRPr lang="nl-NL" dirty="0" smtClean="0"/>
          </a:p>
        </p:txBody>
      </p:sp>
      <p:pic>
        <p:nvPicPr>
          <p:cNvPr id="4" name="Picture 2" descr="C:\Users\gebruiker\Pictures\Logo 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77165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641</Words>
  <Application>Microsoft Office PowerPoint</Application>
  <PresentationFormat>Diavoorstelling (4:3)</PresentationFormat>
  <Paragraphs>168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Office-thema</vt:lpstr>
      <vt:lpstr>Welkom</vt:lpstr>
      <vt:lpstr>Industrieel Smalspoor Museum</vt:lpstr>
      <vt:lpstr>Industrieel Smalspoor Museum</vt:lpstr>
      <vt:lpstr>Bedrijfsbezoek</vt:lpstr>
      <vt:lpstr>Zonnepanelen voor diesellocomotieven</vt:lpstr>
      <vt:lpstr>Aanleiding</vt:lpstr>
      <vt:lpstr>Kwaliteit op het spoor</vt:lpstr>
      <vt:lpstr>Begroting</vt:lpstr>
      <vt:lpstr>Eenvoud en eigen regie</vt:lpstr>
      <vt:lpstr>nieuwe kansen</vt:lpstr>
      <vt:lpstr>32 deuren van 3.20x120 m.</vt:lpstr>
      <vt:lpstr>Duurder ??????</vt:lpstr>
      <vt:lpstr>We kozen voor  </vt:lpstr>
      <vt:lpstr>Zonnepanelen</vt:lpstr>
      <vt:lpstr>Nieuwe poging</vt:lpstr>
      <vt:lpstr>Vriend Duurzaam</vt:lpstr>
      <vt:lpstr>Wat het kost en oplevert ………… </vt:lpstr>
      <vt:lpstr>Daar doen we het niet alleen voor…</vt:lpstr>
      <vt:lpstr>Conclusie</vt:lpstr>
      <vt:lpstr>Tot slot …………………</vt:lpstr>
      <vt:lpstr>De catering wordt verzorgd door 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Zonnepanelen voor diesellocomotieven</dc:title>
  <dc:creator>gebruiker</dc:creator>
  <cp:lastModifiedBy>Geert Huitema</cp:lastModifiedBy>
  <cp:revision>50</cp:revision>
  <dcterms:created xsi:type="dcterms:W3CDTF">2015-05-01T16:41:34Z</dcterms:created>
  <dcterms:modified xsi:type="dcterms:W3CDTF">2015-06-15T10:49:02Z</dcterms:modified>
</cp:coreProperties>
</file>